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262" r:id="rId2"/>
    <p:sldId id="293" r:id="rId3"/>
    <p:sldId id="285" r:id="rId4"/>
    <p:sldId id="294" r:id="rId5"/>
    <p:sldId id="277" r:id="rId6"/>
    <p:sldId id="278" r:id="rId7"/>
    <p:sldId id="265" r:id="rId8"/>
    <p:sldId id="266" r:id="rId9"/>
    <p:sldId id="263" r:id="rId10"/>
    <p:sldId id="264" r:id="rId11"/>
    <p:sldId id="283" r:id="rId12"/>
    <p:sldId id="284" r:id="rId13"/>
    <p:sldId id="267" r:id="rId14"/>
    <p:sldId id="274" r:id="rId15"/>
    <p:sldId id="275" r:id="rId16"/>
    <p:sldId id="276" r:id="rId17"/>
    <p:sldId id="279" r:id="rId18"/>
    <p:sldId id="295" r:id="rId19"/>
    <p:sldId id="280" r:id="rId20"/>
    <p:sldId id="292" r:id="rId21"/>
    <p:sldId id="296" r:id="rId22"/>
    <p:sldId id="291" r:id="rId23"/>
    <p:sldId id="28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9826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846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471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531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73094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8900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4252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398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568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146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378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4FFCC92-141B-458B-A93E-B8E18E7776B9}" type="datetimeFigureOut">
              <a:rPr lang="nl-BE" smtClean="0"/>
              <a:t>8/09/2021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DB86D30-C292-4647-AA48-D5AE8F0A023D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290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2b@materdeigooreind.be" TargetMode="External"/><Relationship Id="rId2" Type="http://schemas.openxmlformats.org/officeDocument/2006/relationships/hyperlink" Target="mailto:l2a@materdeigooreind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Welkom in het 2</a:t>
            </a:r>
            <a:r>
              <a:rPr lang="nl-BE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</a:t>
            </a: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leerjaar!</a:t>
            </a:r>
            <a:b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endParaRPr lang="nl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51678" y="2667000"/>
            <a:ext cx="4964065" cy="3212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Leuke uil welkom terug naar school | Premium Vector">
            <a:extLst>
              <a:ext uri="{FF2B5EF4-FFF2-40B4-BE49-F238E27FC236}">
                <a16:creationId xmlns:a16="http://schemas.microsoft.com/office/drawing/2014/main" id="{FE3D68E6-EC3A-4ADB-8ADB-4D19E0AE4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67" y="1784958"/>
            <a:ext cx="3427439" cy="28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20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Spelling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2066795"/>
            <a:ext cx="4964065" cy="459705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Thuis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Woorden 2 keer schrijven op huiswerkblad tegen vrijdag (op dinsdag en donderdag) </a:t>
            </a:r>
            <a:b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</a:b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beter 2x per week oefenen in plaats van alles op 1 dag</a:t>
            </a:r>
            <a:b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</a:b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lees eerst het woord luidop vooraleer je het schrijft </a:t>
            </a:r>
            <a:b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</a:b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tip: dicteren is leerrijker als overschrijven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Op maandag: dictee vorig woordpakket verbeteren + handtekenen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Na enkele woordpakketten  controledictee  op rapport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huiswerkblad om thuis te oefenen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bundel per controledictee  mee naar huis om moeilijke woorden te oefenen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nl-BE" sz="18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spellingsregels  zie achterkant huiswerkjes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B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6340851" cy="1681709"/>
          </a:xfrm>
        </p:spPr>
        <p:txBody>
          <a:bodyPr>
            <a:normAutofit/>
          </a:bodyPr>
          <a:lstStyle/>
          <a:p>
            <a:r>
              <a:rPr lang="nl-BE" b="1" dirty="0"/>
              <a:t>Schrift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3799" y="2871982"/>
            <a:ext cx="6340855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Werkwijze:</a:t>
            </a:r>
          </a:p>
          <a:p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In de klas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</a:rPr>
              <a:t>Maandag: worden nieuwe letters/hoofdletters aangeleerd</a:t>
            </a:r>
          </a:p>
          <a:p>
            <a:pPr marL="457200" lvl="1" indent="0">
              <a:buNone/>
            </a:pPr>
            <a:endParaRPr lang="nl-BE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Contract: verdere </a:t>
            </a:r>
            <a:r>
              <a:rPr lang="nl-BE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endParaRPr lang="nl-BE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B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33" y="4799040"/>
            <a:ext cx="1882223" cy="1882223"/>
          </a:xfrm>
          <a:prstGeom prst="rect">
            <a:avLst/>
          </a:prstGeom>
        </p:spPr>
      </p:pic>
      <p:pic>
        <p:nvPicPr>
          <p:cNvPr id="3074" name="Picture 2" descr="Geen beschrijving beschikbaar.">
            <a:extLst>
              <a:ext uri="{FF2B5EF4-FFF2-40B4-BE49-F238E27FC236}">
                <a16:creationId xmlns:a16="http://schemas.microsoft.com/office/drawing/2014/main" id="{FF5B535F-D8A9-40FD-B280-3E2AFB50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06" y="162168"/>
            <a:ext cx="2153985" cy="2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95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Schrift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2667000"/>
            <a:ext cx="4964065" cy="3212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Thuis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Maandag: inoefenen nieuwe letters op het voorziene huiswerkblad</a:t>
            </a:r>
            <a:b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</a:b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eerst over voorbeeld gaan, nadien zelf schrijven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Afbeelding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89" y="1619392"/>
            <a:ext cx="2854476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nl-BE" sz="4400" b="1"/>
              <a:t>Wiskunde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1390389"/>
            <a:ext cx="10547840" cy="53611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16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16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In de klas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</a:rPr>
              <a:t>Elke dag 50 minuten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Elke les begint met een </a:t>
            </a:r>
            <a:r>
              <a:rPr lang="nl-BE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van de rekenoefeningen op tijd (splitsingen, + en – sommen, maaltafels,…)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Klassikale instructie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in werkschrift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   differentiatie afhankelijk van de les (materiaal, individuele begeleiding, miniklasje,…)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Zelfstandig verbeteren met verbetersleutel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nl-BE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9 lessen per blok  voor elk blok: </a:t>
            </a:r>
            <a:r>
              <a:rPr lang="nl-BE" sz="1600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instaples</a:t>
            </a:r>
            <a:b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</a:br>
            <a: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                na elk blok: herhalingsles + toets</a:t>
            </a:r>
            <a:b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</a:br>
            <a: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                na de toets: remediëring / verrijking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16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Contractwerk: extra </a:t>
            </a:r>
            <a:r>
              <a:rPr lang="nl-BE" sz="1600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endParaRPr lang="nl-BE" sz="16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nl-BE" sz="16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 (spelletjes, computer, …)</a:t>
            </a:r>
          </a:p>
        </p:txBody>
      </p:sp>
      <p:pic>
        <p:nvPicPr>
          <p:cNvPr id="4098" name="Picture 2" descr="Geen beschrijving beschikbaar.">
            <a:extLst>
              <a:ext uri="{FF2B5EF4-FFF2-40B4-BE49-F238E27FC236}">
                <a16:creationId xmlns:a16="http://schemas.microsoft.com/office/drawing/2014/main" id="{752B7B8F-9965-463D-9332-242C8E9D3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4" b="35845"/>
          <a:stretch/>
        </p:blipFill>
        <p:spPr bwMode="auto">
          <a:xfrm>
            <a:off x="5832628" y="5610767"/>
            <a:ext cx="6177827" cy="11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9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Wiskunde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0856" y="2287308"/>
            <a:ext cx="4964065" cy="3212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Enkele nieuwigheden/moeilijkheden in het 2</a:t>
            </a:r>
            <a:r>
              <a:rPr lang="nl-BE" sz="1800" b="1" u="sng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de</a:t>
            </a: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 leerjaar</a:t>
            </a:r>
          </a:p>
          <a:p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Optellen en aftrekken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Om al deze oefeningen tot een goed einde te kunnen brengen is het belangrijk om de splitsingen en oefeningen tot 10 goed onder de knie te hebben 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moeten regelmatig ingeoefend worden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14400" lvl="2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14400" lvl="2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57F19CC-B444-4FA9-B3B4-FCB3B5C9D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62" y="5689874"/>
            <a:ext cx="6014383" cy="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/>
              <a:t>Wiskunde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2000249"/>
            <a:ext cx="4964065" cy="450532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1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Enkele nieuwigheden/moeilijkheden in het 2</a:t>
            </a:r>
            <a:r>
              <a:rPr lang="nl-BE" sz="1900" b="1" u="sng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de</a:t>
            </a:r>
            <a:r>
              <a:rPr lang="nl-BE" sz="1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 leerjaar</a:t>
            </a:r>
          </a:p>
          <a:p>
            <a:pPr>
              <a:lnSpc>
                <a:spcPct val="100000"/>
              </a:lnSpc>
            </a:pPr>
            <a:r>
              <a:rPr lang="nl-BE" sz="1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Maaltafels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Nieuwe tafel aangeleerd in de klas: krijgen tafelkaartjes mee naar huis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Uitknippen en in zakje stoppen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groen: tafels die goed lukken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rood: tafels die nog vaak geoefend moeten worden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Regelmatig oefenen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Kaartjes bijhouden voor in het 3</a:t>
            </a:r>
            <a:r>
              <a:rPr lang="nl-BE" sz="1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de</a:t>
            </a: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 leerjaar!!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nl-BE" sz="19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>
              <a:lnSpc>
                <a:spcPct val="100000"/>
              </a:lnSpc>
            </a:pPr>
            <a:r>
              <a:rPr lang="nl-BE" sz="1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Tellen tot 100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Is nieuw, maar gaat heel geleidelijk aan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nl-BE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nl-BE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nl-BE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122" name="Picture 2" descr="Geen beschrijving beschikbaar.">
            <a:extLst>
              <a:ext uri="{FF2B5EF4-FFF2-40B4-BE49-F238E27FC236}">
                <a16:creationId xmlns:a16="http://schemas.microsoft.com/office/drawing/2014/main" id="{8CEF41E2-BADD-4095-9D7B-81B650FCF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52" y="151355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Wiskunde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2667000"/>
            <a:ext cx="4964065" cy="3212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Thuis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Donderdag: werkblad of oefeningen in werkschrift</a:t>
            </a: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Dagelijks: rekenboekje verbeteren / afwerken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146" name="Picture 2" descr="Geen beschrijving beschikbaar.">
            <a:extLst>
              <a:ext uri="{FF2B5EF4-FFF2-40B4-BE49-F238E27FC236}">
                <a16:creationId xmlns:a16="http://schemas.microsoft.com/office/drawing/2014/main" id="{5338E593-5EAE-4BB7-9E5A-724CA74C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52" y="151355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8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5095939" cy="1681709"/>
          </a:xfrm>
        </p:spPr>
        <p:txBody>
          <a:bodyPr>
            <a:normAutofit/>
          </a:bodyPr>
          <a:lstStyle/>
          <a:p>
            <a:r>
              <a:rPr lang="nl-BE" b="1" dirty="0"/>
              <a:t>Contractwerk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3799" y="2871982"/>
            <a:ext cx="5423536" cy="318168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17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17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In de klas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/>
                </a:solidFill>
                <a:latin typeface="Typewriter_Condensed" panose="02000509000000020004" pitchFamily="49" charset="0"/>
              </a:rPr>
              <a:t>3 lesuren per week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BE" sz="17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Zelfstandig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17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 err="1">
                <a:solidFill>
                  <a:schemeClr val="tx1"/>
                </a:solidFill>
                <a:latin typeface="Typewriter_Condensed" panose="02000509000000020004" pitchFamily="49" charset="0"/>
              </a:rPr>
              <a:t>Inoefening</a:t>
            </a:r>
            <a:r>
              <a:rPr lang="nl-BE" sz="1700" dirty="0">
                <a:solidFill>
                  <a:schemeClr val="tx1"/>
                </a:solidFill>
                <a:latin typeface="Typewriter_Condensed" panose="02000509000000020004" pitchFamily="49" charset="0"/>
              </a:rPr>
              <a:t> voor de verschillende vakken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17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/>
                </a:solidFill>
                <a:latin typeface="Typewriter_Condensed" panose="02000509000000020004" pitchFamily="49" charset="0"/>
              </a:rPr>
              <a:t>Sommige opdrachten zijn gedifferentieerd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17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sz="17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sz="17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http://www.jufsamantha.nl/downloads/dagritme/ljv/zelfstwerke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7"/>
          <a:stretch/>
        </p:blipFill>
        <p:spPr bwMode="auto">
          <a:xfrm>
            <a:off x="7514903" y="211668"/>
            <a:ext cx="1953902" cy="155126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0B14EF-B3EC-4970-93B9-A689EB5C4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416" y="3249845"/>
            <a:ext cx="2467578" cy="32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7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F89B82-C761-4845-9731-01CFA424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804335"/>
            <a:ext cx="5651500" cy="1681709"/>
          </a:xfrm>
        </p:spPr>
        <p:txBody>
          <a:bodyPr>
            <a:normAutofit/>
          </a:bodyPr>
          <a:lstStyle/>
          <a:p>
            <a:r>
              <a:rPr lang="nl-BE" dirty="0"/>
              <a:t>Zorg in onze school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6B794D-D406-4A4A-B352-9A5DBCBB7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0" y="2486044"/>
            <a:ext cx="4170052" cy="412347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BE" altLang="nl-BE" sz="19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Het zorgteam bestaat uit: 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 altLang="nl-BE" sz="17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zorgcoördinator: juf Helga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 altLang="nl-BE" sz="1700" dirty="0" err="1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zorgjuf</a:t>
            </a:r>
            <a:r>
              <a:rPr lang="nl-BE" altLang="nl-BE" sz="17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 </a:t>
            </a:r>
            <a:r>
              <a:rPr lang="nl-BE" altLang="nl-BE" sz="1700" dirty="0" err="1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Inne</a:t>
            </a:r>
            <a:r>
              <a:rPr lang="nl-BE" altLang="nl-BE" sz="17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 (begeleidende functie + zorg in de lagere school)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NL" altLang="nl-BE" sz="17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ambulante leerkracht: meester David</a:t>
            </a:r>
            <a:endParaRPr lang="nl-BE" altLang="nl-BE" sz="1700" dirty="0">
              <a:solidFill>
                <a:schemeClr val="tx1"/>
              </a:solidFill>
              <a:latin typeface="Typewriter_Condensed" panose="02000509000000020004" pitchFamily="49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nl-BE" altLang="nl-BE" sz="17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klasleerkracht = spilfiguur 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nl-BE" altLang="nl-BE" sz="19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endParaRPr lang="nl-BE" altLang="nl-BE" sz="1900" dirty="0">
              <a:solidFill>
                <a:schemeClr val="tx1"/>
              </a:solidFill>
              <a:latin typeface="Typewriter_Condensed" panose="02000509000000020004" pitchFamily="49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BE" altLang="nl-BE" sz="19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Ondersteuning van de </a:t>
            </a:r>
            <a:r>
              <a:rPr lang="nl-BE" altLang="nl-BE" sz="1900" dirty="0" err="1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zorgjuf</a:t>
            </a:r>
            <a:r>
              <a:rPr lang="nl-BE" altLang="nl-BE" sz="1900" dirty="0">
                <a:solidFill>
                  <a:schemeClr val="tx1"/>
                </a:solidFill>
                <a:latin typeface="Typewriter_Condensed" panose="02000509000000020004" pitchFamily="49" charset="0"/>
                <a:cs typeface="Arial" panose="020B0604020202020204" pitchFamily="34" charset="0"/>
              </a:rPr>
              <a:t>/ambulante leerkracht kan zowel in de klas als in het zorglokaaltje gebeuren.</a:t>
            </a:r>
          </a:p>
          <a:p>
            <a:pPr>
              <a:lnSpc>
                <a:spcPct val="100000"/>
              </a:lnSpc>
            </a:pP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Afbeelding 8" descr="Afbeelding met gras, kleding, persoon&#10;&#10;Automatisch gegenereerde beschrijving">
            <a:extLst>
              <a:ext uri="{FF2B5EF4-FFF2-40B4-BE49-F238E27FC236}">
                <a16:creationId xmlns:a16="http://schemas.microsoft.com/office/drawing/2014/main" id="{6D1C230A-FD17-4272-A2D9-C8D8F9A75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19319" y="637682"/>
            <a:ext cx="2336538" cy="155769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AF41C3-8948-4210-91C5-1285DC5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605" y="2694563"/>
            <a:ext cx="3041878" cy="3038218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persoon, gras&#10;&#10;Automatisch gegenereerde beschrijving">
            <a:extLst>
              <a:ext uri="{FF2B5EF4-FFF2-40B4-BE49-F238E27FC236}">
                <a16:creationId xmlns:a16="http://schemas.microsoft.com/office/drawing/2014/main" id="{5F764983-47A9-4255-B086-95C9E90FC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5118" y="3600721"/>
            <a:ext cx="1838852" cy="122590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 descr="Afbeelding met persoon, gras, buiten&#10;&#10;Automatisch gegenereerde beschrijving">
            <a:extLst>
              <a:ext uri="{FF2B5EF4-FFF2-40B4-BE49-F238E27FC236}">
                <a16:creationId xmlns:a16="http://schemas.microsoft.com/office/drawing/2014/main" id="{F4FDEF0E-93E1-4ACE-A68F-D8761A418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72433" y="5112743"/>
            <a:ext cx="1882223" cy="12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4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Algemeen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1795129"/>
            <a:ext cx="4964065" cy="475807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Agenda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Liefst elke dag nakijken en handtekenen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Per week aanduiden of de leerlingen naar de huiswerkklas gaan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Op maandag alle werkjes mee naar huis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Huiswerk met potlood maken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Worden opgehaald de dag nadat het op de agenda staat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nl-BE" sz="18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Briefjes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Gelieve deze volledig en zo snel mogelijk in te vullen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Afbeelding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795129"/>
            <a:ext cx="3217333" cy="28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6FAEE0-2C45-418E-BCE7-F54AF2E0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5527033" cy="1492132"/>
          </a:xfrm>
        </p:spPr>
        <p:txBody>
          <a:bodyPr>
            <a:normAutofit/>
          </a:bodyPr>
          <a:lstStyle/>
          <a:p>
            <a:r>
              <a:rPr lang="nl-BE" dirty="0"/>
              <a:t>WIE zijn wij?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E64860-4BE6-4161-ADDA-09863C44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5527033" cy="3593591"/>
          </a:xfrm>
        </p:spPr>
        <p:txBody>
          <a:bodyPr>
            <a:normAutofit/>
          </a:bodyPr>
          <a:lstStyle/>
          <a:p>
            <a:r>
              <a:rPr lang="nl-BE" sz="2400" b="1" dirty="0">
                <a:solidFill>
                  <a:schemeClr val="tx1"/>
                </a:solidFill>
                <a:latin typeface="Typewriter_Condensed" panose="02000509000000020004" pitchFamily="49" charset="0"/>
              </a:rPr>
              <a:t>Juf Jitse: </a:t>
            </a:r>
            <a:r>
              <a:rPr lang="nl-BE" sz="2400" dirty="0" err="1">
                <a:solidFill>
                  <a:schemeClr val="tx1"/>
                </a:solidFill>
                <a:latin typeface="Typewriter_Condensed" panose="02000509000000020004" pitchFamily="49" charset="0"/>
              </a:rPr>
              <a:t>klasjuf</a:t>
            </a:r>
            <a:r>
              <a:rPr lang="nl-BE" sz="2400" dirty="0">
                <a:solidFill>
                  <a:schemeClr val="tx1"/>
                </a:solidFill>
                <a:latin typeface="Typewriter_Condensed" panose="02000509000000020004" pitchFamily="49" charset="0"/>
              </a:rPr>
              <a:t> L2a</a:t>
            </a:r>
          </a:p>
          <a:p>
            <a:endParaRPr lang="nl-BE" sz="24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endParaRPr lang="nl-BE" sz="2400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r>
              <a:rPr lang="nl-BE" sz="2400" b="1" dirty="0">
                <a:solidFill>
                  <a:schemeClr val="tx1"/>
                </a:solidFill>
                <a:latin typeface="Typewriter_Condensed" panose="02000509000000020004" pitchFamily="49" charset="0"/>
              </a:rPr>
              <a:t>Juf Emma: </a:t>
            </a:r>
            <a:r>
              <a:rPr lang="nl-BE" sz="2400" dirty="0" err="1">
                <a:solidFill>
                  <a:schemeClr val="tx1"/>
                </a:solidFill>
                <a:latin typeface="Typewriter_Condensed" panose="02000509000000020004" pitchFamily="49" charset="0"/>
              </a:rPr>
              <a:t>klasjuf</a:t>
            </a:r>
            <a:r>
              <a:rPr lang="nl-BE" sz="2400" dirty="0">
                <a:solidFill>
                  <a:schemeClr val="tx1"/>
                </a:solidFill>
                <a:latin typeface="Typewriter_Condensed" panose="02000509000000020004" pitchFamily="49" charset="0"/>
              </a:rPr>
              <a:t> L2b</a:t>
            </a:r>
            <a:endParaRPr lang="nl-BE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</p:txBody>
      </p:sp>
      <p:sp>
        <p:nvSpPr>
          <p:cNvPr id="141" name="Freeform 22">
            <a:extLst>
              <a:ext uri="{FF2B5EF4-FFF2-40B4-BE49-F238E27FC236}">
                <a16:creationId xmlns:a16="http://schemas.microsoft.com/office/drawing/2014/main" id="{588FC0EF-FB5A-4AF3-A7C1-57F4582BF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FDB19D2F-9F08-47D1-A104-0BE7E3011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46365" y="2"/>
            <a:ext cx="5149751" cy="3402351"/>
          </a:xfrm>
          <a:custGeom>
            <a:avLst/>
            <a:gdLst>
              <a:gd name="connsiteX0" fmla="*/ 189795 w 5149751"/>
              <a:gd name="connsiteY0" fmla="*/ 0 h 3402351"/>
              <a:gd name="connsiteX1" fmla="*/ 5149751 w 5149751"/>
              <a:gd name="connsiteY1" fmla="*/ 0 h 3402351"/>
              <a:gd name="connsiteX2" fmla="*/ 5149751 w 5149751"/>
              <a:gd name="connsiteY2" fmla="*/ 3402351 h 3402351"/>
              <a:gd name="connsiteX3" fmla="*/ 1262 w 5149751"/>
              <a:gd name="connsiteY3" fmla="*/ 3402351 h 3402351"/>
              <a:gd name="connsiteX4" fmla="*/ 3359 w 5149751"/>
              <a:gd name="connsiteY4" fmla="*/ 3360737 h 3402351"/>
              <a:gd name="connsiteX5" fmla="*/ 11757 w 5149751"/>
              <a:gd name="connsiteY5" fmla="*/ 3300412 h 3402351"/>
              <a:gd name="connsiteX6" fmla="*/ 23514 w 5149751"/>
              <a:gd name="connsiteY6" fmla="*/ 3248025 h 3402351"/>
              <a:gd name="connsiteX7" fmla="*/ 38631 w 5149751"/>
              <a:gd name="connsiteY7" fmla="*/ 3201987 h 3402351"/>
              <a:gd name="connsiteX8" fmla="*/ 55427 w 5149751"/>
              <a:gd name="connsiteY8" fmla="*/ 3160712 h 3402351"/>
              <a:gd name="connsiteX9" fmla="*/ 75582 w 5149751"/>
              <a:gd name="connsiteY9" fmla="*/ 3121025 h 3402351"/>
              <a:gd name="connsiteX10" fmla="*/ 95737 w 5149751"/>
              <a:gd name="connsiteY10" fmla="*/ 3084512 h 3402351"/>
              <a:gd name="connsiteX11" fmla="*/ 115892 w 5149751"/>
              <a:gd name="connsiteY11" fmla="*/ 3046412 h 3402351"/>
              <a:gd name="connsiteX12" fmla="*/ 134368 w 5149751"/>
              <a:gd name="connsiteY12" fmla="*/ 3009900 h 3402351"/>
              <a:gd name="connsiteX13" fmla="*/ 152844 w 5149751"/>
              <a:gd name="connsiteY13" fmla="*/ 2967037 h 3402351"/>
              <a:gd name="connsiteX14" fmla="*/ 167959 w 5149751"/>
              <a:gd name="connsiteY14" fmla="*/ 2922587 h 3402351"/>
              <a:gd name="connsiteX15" fmla="*/ 178037 w 5149751"/>
              <a:gd name="connsiteY15" fmla="*/ 2868612 h 3402351"/>
              <a:gd name="connsiteX16" fmla="*/ 188115 w 5149751"/>
              <a:gd name="connsiteY16" fmla="*/ 2809875 h 3402351"/>
              <a:gd name="connsiteX17" fmla="*/ 189795 w 5149751"/>
              <a:gd name="connsiteY17" fmla="*/ 2741612 h 3402351"/>
              <a:gd name="connsiteX18" fmla="*/ 188115 w 5149751"/>
              <a:gd name="connsiteY18" fmla="*/ 2671762 h 3402351"/>
              <a:gd name="connsiteX19" fmla="*/ 178037 w 5149751"/>
              <a:gd name="connsiteY19" fmla="*/ 2613025 h 3402351"/>
              <a:gd name="connsiteX20" fmla="*/ 167959 w 5149751"/>
              <a:gd name="connsiteY20" fmla="*/ 2560637 h 3402351"/>
              <a:gd name="connsiteX21" fmla="*/ 152844 w 5149751"/>
              <a:gd name="connsiteY21" fmla="*/ 2513012 h 3402351"/>
              <a:gd name="connsiteX22" fmla="*/ 134368 w 5149751"/>
              <a:gd name="connsiteY22" fmla="*/ 2471737 h 3402351"/>
              <a:gd name="connsiteX23" fmla="*/ 115892 w 5149751"/>
              <a:gd name="connsiteY23" fmla="*/ 2433637 h 3402351"/>
              <a:gd name="connsiteX24" fmla="*/ 95737 w 5149751"/>
              <a:gd name="connsiteY24" fmla="*/ 2395537 h 3402351"/>
              <a:gd name="connsiteX25" fmla="*/ 75582 w 5149751"/>
              <a:gd name="connsiteY25" fmla="*/ 2359025 h 3402351"/>
              <a:gd name="connsiteX26" fmla="*/ 55427 w 5149751"/>
              <a:gd name="connsiteY26" fmla="*/ 2319337 h 3402351"/>
              <a:gd name="connsiteX27" fmla="*/ 38631 w 5149751"/>
              <a:gd name="connsiteY27" fmla="*/ 2278062 h 3402351"/>
              <a:gd name="connsiteX28" fmla="*/ 23514 w 5149751"/>
              <a:gd name="connsiteY28" fmla="*/ 2232025 h 3402351"/>
              <a:gd name="connsiteX29" fmla="*/ 11757 w 5149751"/>
              <a:gd name="connsiteY29" fmla="*/ 2179637 h 3402351"/>
              <a:gd name="connsiteX30" fmla="*/ 3359 w 5149751"/>
              <a:gd name="connsiteY30" fmla="*/ 2119312 h 3402351"/>
              <a:gd name="connsiteX31" fmla="*/ 0 w 5149751"/>
              <a:gd name="connsiteY31" fmla="*/ 2051050 h 3402351"/>
              <a:gd name="connsiteX32" fmla="*/ 3359 w 5149751"/>
              <a:gd name="connsiteY32" fmla="*/ 1982787 h 3402351"/>
              <a:gd name="connsiteX33" fmla="*/ 11757 w 5149751"/>
              <a:gd name="connsiteY33" fmla="*/ 1922462 h 3402351"/>
              <a:gd name="connsiteX34" fmla="*/ 23514 w 5149751"/>
              <a:gd name="connsiteY34" fmla="*/ 1870075 h 3402351"/>
              <a:gd name="connsiteX35" fmla="*/ 38631 w 5149751"/>
              <a:gd name="connsiteY35" fmla="*/ 1824037 h 3402351"/>
              <a:gd name="connsiteX36" fmla="*/ 55427 w 5149751"/>
              <a:gd name="connsiteY36" fmla="*/ 1782762 h 3402351"/>
              <a:gd name="connsiteX37" fmla="*/ 75582 w 5149751"/>
              <a:gd name="connsiteY37" fmla="*/ 1743075 h 3402351"/>
              <a:gd name="connsiteX38" fmla="*/ 95737 w 5149751"/>
              <a:gd name="connsiteY38" fmla="*/ 1708150 h 3402351"/>
              <a:gd name="connsiteX39" fmla="*/ 115892 w 5149751"/>
              <a:gd name="connsiteY39" fmla="*/ 1671637 h 3402351"/>
              <a:gd name="connsiteX40" fmla="*/ 134368 w 5149751"/>
              <a:gd name="connsiteY40" fmla="*/ 1631950 h 3402351"/>
              <a:gd name="connsiteX41" fmla="*/ 152844 w 5149751"/>
              <a:gd name="connsiteY41" fmla="*/ 1589087 h 3402351"/>
              <a:gd name="connsiteX42" fmla="*/ 167959 w 5149751"/>
              <a:gd name="connsiteY42" fmla="*/ 1544637 h 3402351"/>
              <a:gd name="connsiteX43" fmla="*/ 178037 w 5149751"/>
              <a:gd name="connsiteY43" fmla="*/ 1492250 h 3402351"/>
              <a:gd name="connsiteX44" fmla="*/ 188115 w 5149751"/>
              <a:gd name="connsiteY44" fmla="*/ 1431925 h 3402351"/>
              <a:gd name="connsiteX45" fmla="*/ 189795 w 5149751"/>
              <a:gd name="connsiteY45" fmla="*/ 1363662 h 3402351"/>
              <a:gd name="connsiteX46" fmla="*/ 188115 w 5149751"/>
              <a:gd name="connsiteY46" fmla="*/ 1295400 h 3402351"/>
              <a:gd name="connsiteX47" fmla="*/ 178037 w 5149751"/>
              <a:gd name="connsiteY47" fmla="*/ 1235075 h 3402351"/>
              <a:gd name="connsiteX48" fmla="*/ 167959 w 5149751"/>
              <a:gd name="connsiteY48" fmla="*/ 1182687 h 3402351"/>
              <a:gd name="connsiteX49" fmla="*/ 152844 w 5149751"/>
              <a:gd name="connsiteY49" fmla="*/ 1136650 h 3402351"/>
              <a:gd name="connsiteX50" fmla="*/ 134368 w 5149751"/>
              <a:gd name="connsiteY50" fmla="*/ 1095375 h 3402351"/>
              <a:gd name="connsiteX51" fmla="*/ 115892 w 5149751"/>
              <a:gd name="connsiteY51" fmla="*/ 1055687 h 3402351"/>
              <a:gd name="connsiteX52" fmla="*/ 95737 w 5149751"/>
              <a:gd name="connsiteY52" fmla="*/ 1017587 h 3402351"/>
              <a:gd name="connsiteX53" fmla="*/ 75582 w 5149751"/>
              <a:gd name="connsiteY53" fmla="*/ 981075 h 3402351"/>
              <a:gd name="connsiteX54" fmla="*/ 55427 w 5149751"/>
              <a:gd name="connsiteY54" fmla="*/ 942975 h 3402351"/>
              <a:gd name="connsiteX55" fmla="*/ 38631 w 5149751"/>
              <a:gd name="connsiteY55" fmla="*/ 901700 h 3402351"/>
              <a:gd name="connsiteX56" fmla="*/ 23514 w 5149751"/>
              <a:gd name="connsiteY56" fmla="*/ 854075 h 3402351"/>
              <a:gd name="connsiteX57" fmla="*/ 11757 w 5149751"/>
              <a:gd name="connsiteY57" fmla="*/ 801687 h 3402351"/>
              <a:gd name="connsiteX58" fmla="*/ 3359 w 5149751"/>
              <a:gd name="connsiteY58" fmla="*/ 744537 h 3402351"/>
              <a:gd name="connsiteX59" fmla="*/ 0 w 5149751"/>
              <a:gd name="connsiteY59" fmla="*/ 673100 h 3402351"/>
              <a:gd name="connsiteX60" fmla="*/ 3359 w 5149751"/>
              <a:gd name="connsiteY60" fmla="*/ 606425 h 3402351"/>
              <a:gd name="connsiteX61" fmla="*/ 11757 w 5149751"/>
              <a:gd name="connsiteY61" fmla="*/ 546100 h 3402351"/>
              <a:gd name="connsiteX62" fmla="*/ 23514 w 5149751"/>
              <a:gd name="connsiteY62" fmla="*/ 496887 h 3402351"/>
              <a:gd name="connsiteX63" fmla="*/ 38631 w 5149751"/>
              <a:gd name="connsiteY63" fmla="*/ 450850 h 3402351"/>
              <a:gd name="connsiteX64" fmla="*/ 55427 w 5149751"/>
              <a:gd name="connsiteY64" fmla="*/ 409575 h 3402351"/>
              <a:gd name="connsiteX65" fmla="*/ 73902 w 5149751"/>
              <a:gd name="connsiteY65" fmla="*/ 369887 h 3402351"/>
              <a:gd name="connsiteX66" fmla="*/ 92378 w 5149751"/>
              <a:gd name="connsiteY66" fmla="*/ 334962 h 3402351"/>
              <a:gd name="connsiteX67" fmla="*/ 112533 w 5149751"/>
              <a:gd name="connsiteY67" fmla="*/ 296862 h 3402351"/>
              <a:gd name="connsiteX68" fmla="*/ 132688 w 5149751"/>
              <a:gd name="connsiteY68" fmla="*/ 260350 h 3402351"/>
              <a:gd name="connsiteX69" fmla="*/ 149484 w 5149751"/>
              <a:gd name="connsiteY69" fmla="*/ 217487 h 3402351"/>
              <a:gd name="connsiteX70" fmla="*/ 166280 w 5149751"/>
              <a:gd name="connsiteY70" fmla="*/ 174625 h 3402351"/>
              <a:gd name="connsiteX71" fmla="*/ 176358 w 5149751"/>
              <a:gd name="connsiteY71" fmla="*/ 122237 h 3402351"/>
              <a:gd name="connsiteX72" fmla="*/ 184755 w 5149751"/>
              <a:gd name="connsiteY72" fmla="*/ 66675 h 340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EDDC619B-7F37-4A93-ADCA-7EAE09EE9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46364" y="3511830"/>
            <a:ext cx="5149751" cy="3346171"/>
          </a:xfrm>
          <a:custGeom>
            <a:avLst/>
            <a:gdLst>
              <a:gd name="connsiteX0" fmla="*/ 5387 w 5149751"/>
              <a:gd name="connsiteY0" fmla="*/ 0 h 3346171"/>
              <a:gd name="connsiteX1" fmla="*/ 5149751 w 5149751"/>
              <a:gd name="connsiteY1" fmla="*/ 0 h 3346171"/>
              <a:gd name="connsiteX2" fmla="*/ 5149751 w 5149751"/>
              <a:gd name="connsiteY2" fmla="*/ 3346171 h 3346171"/>
              <a:gd name="connsiteX3" fmla="*/ 189795 w 5149751"/>
              <a:gd name="connsiteY3" fmla="*/ 3346171 h 3346171"/>
              <a:gd name="connsiteX4" fmla="*/ 184755 w 5149751"/>
              <a:gd name="connsiteY4" fmla="*/ 3279496 h 3346171"/>
              <a:gd name="connsiteX5" fmla="*/ 176358 w 5149751"/>
              <a:gd name="connsiteY5" fmla="*/ 3223933 h 3346171"/>
              <a:gd name="connsiteX6" fmla="*/ 166280 w 5149751"/>
              <a:gd name="connsiteY6" fmla="*/ 3171546 h 3346171"/>
              <a:gd name="connsiteX7" fmla="*/ 149484 w 5149751"/>
              <a:gd name="connsiteY7" fmla="*/ 3128683 h 3346171"/>
              <a:gd name="connsiteX8" fmla="*/ 132688 w 5149751"/>
              <a:gd name="connsiteY8" fmla="*/ 3085821 h 3346171"/>
              <a:gd name="connsiteX9" fmla="*/ 112533 w 5149751"/>
              <a:gd name="connsiteY9" fmla="*/ 3049308 h 3346171"/>
              <a:gd name="connsiteX10" fmla="*/ 92378 w 5149751"/>
              <a:gd name="connsiteY10" fmla="*/ 3011208 h 3346171"/>
              <a:gd name="connsiteX11" fmla="*/ 73902 w 5149751"/>
              <a:gd name="connsiteY11" fmla="*/ 2976283 h 3346171"/>
              <a:gd name="connsiteX12" fmla="*/ 55427 w 5149751"/>
              <a:gd name="connsiteY12" fmla="*/ 2936596 h 3346171"/>
              <a:gd name="connsiteX13" fmla="*/ 38631 w 5149751"/>
              <a:gd name="connsiteY13" fmla="*/ 2895321 h 3346171"/>
              <a:gd name="connsiteX14" fmla="*/ 23514 w 5149751"/>
              <a:gd name="connsiteY14" fmla="*/ 2849283 h 3346171"/>
              <a:gd name="connsiteX15" fmla="*/ 11757 w 5149751"/>
              <a:gd name="connsiteY15" fmla="*/ 2800071 h 3346171"/>
              <a:gd name="connsiteX16" fmla="*/ 3359 w 5149751"/>
              <a:gd name="connsiteY16" fmla="*/ 2739746 h 3346171"/>
              <a:gd name="connsiteX17" fmla="*/ 0 w 5149751"/>
              <a:gd name="connsiteY17" fmla="*/ 2671483 h 3346171"/>
              <a:gd name="connsiteX18" fmla="*/ 3359 w 5149751"/>
              <a:gd name="connsiteY18" fmla="*/ 2601633 h 3346171"/>
              <a:gd name="connsiteX19" fmla="*/ 11757 w 5149751"/>
              <a:gd name="connsiteY19" fmla="*/ 2544483 h 3346171"/>
              <a:gd name="connsiteX20" fmla="*/ 23514 w 5149751"/>
              <a:gd name="connsiteY20" fmla="*/ 2492096 h 3346171"/>
              <a:gd name="connsiteX21" fmla="*/ 38631 w 5149751"/>
              <a:gd name="connsiteY21" fmla="*/ 2444471 h 3346171"/>
              <a:gd name="connsiteX22" fmla="*/ 55427 w 5149751"/>
              <a:gd name="connsiteY22" fmla="*/ 2403196 h 3346171"/>
              <a:gd name="connsiteX23" fmla="*/ 75582 w 5149751"/>
              <a:gd name="connsiteY23" fmla="*/ 2365096 h 3346171"/>
              <a:gd name="connsiteX24" fmla="*/ 95737 w 5149751"/>
              <a:gd name="connsiteY24" fmla="*/ 2328583 h 3346171"/>
              <a:gd name="connsiteX25" fmla="*/ 115892 w 5149751"/>
              <a:gd name="connsiteY25" fmla="*/ 2290483 h 3346171"/>
              <a:gd name="connsiteX26" fmla="*/ 134368 w 5149751"/>
              <a:gd name="connsiteY26" fmla="*/ 2250796 h 3346171"/>
              <a:gd name="connsiteX27" fmla="*/ 152844 w 5149751"/>
              <a:gd name="connsiteY27" fmla="*/ 2209521 h 3346171"/>
              <a:gd name="connsiteX28" fmla="*/ 167959 w 5149751"/>
              <a:gd name="connsiteY28" fmla="*/ 2163483 h 3346171"/>
              <a:gd name="connsiteX29" fmla="*/ 178037 w 5149751"/>
              <a:gd name="connsiteY29" fmla="*/ 2111096 h 3346171"/>
              <a:gd name="connsiteX30" fmla="*/ 188115 w 5149751"/>
              <a:gd name="connsiteY30" fmla="*/ 2050771 h 3346171"/>
              <a:gd name="connsiteX31" fmla="*/ 189795 w 5149751"/>
              <a:gd name="connsiteY31" fmla="*/ 1982508 h 3346171"/>
              <a:gd name="connsiteX32" fmla="*/ 188115 w 5149751"/>
              <a:gd name="connsiteY32" fmla="*/ 1914246 h 3346171"/>
              <a:gd name="connsiteX33" fmla="*/ 178037 w 5149751"/>
              <a:gd name="connsiteY33" fmla="*/ 1853921 h 3346171"/>
              <a:gd name="connsiteX34" fmla="*/ 167959 w 5149751"/>
              <a:gd name="connsiteY34" fmla="*/ 1801533 h 3346171"/>
              <a:gd name="connsiteX35" fmla="*/ 152844 w 5149751"/>
              <a:gd name="connsiteY35" fmla="*/ 1757083 h 3346171"/>
              <a:gd name="connsiteX36" fmla="*/ 134368 w 5149751"/>
              <a:gd name="connsiteY36" fmla="*/ 1714221 h 3346171"/>
              <a:gd name="connsiteX37" fmla="*/ 115892 w 5149751"/>
              <a:gd name="connsiteY37" fmla="*/ 1674533 h 3346171"/>
              <a:gd name="connsiteX38" fmla="*/ 95737 w 5149751"/>
              <a:gd name="connsiteY38" fmla="*/ 1638021 h 3346171"/>
              <a:gd name="connsiteX39" fmla="*/ 75582 w 5149751"/>
              <a:gd name="connsiteY39" fmla="*/ 1603096 h 3346171"/>
              <a:gd name="connsiteX40" fmla="*/ 55427 w 5149751"/>
              <a:gd name="connsiteY40" fmla="*/ 1563408 h 3346171"/>
              <a:gd name="connsiteX41" fmla="*/ 38631 w 5149751"/>
              <a:gd name="connsiteY41" fmla="*/ 1522133 h 3346171"/>
              <a:gd name="connsiteX42" fmla="*/ 23514 w 5149751"/>
              <a:gd name="connsiteY42" fmla="*/ 1476096 h 3346171"/>
              <a:gd name="connsiteX43" fmla="*/ 11757 w 5149751"/>
              <a:gd name="connsiteY43" fmla="*/ 1423708 h 3346171"/>
              <a:gd name="connsiteX44" fmla="*/ 3359 w 5149751"/>
              <a:gd name="connsiteY44" fmla="*/ 1363383 h 3346171"/>
              <a:gd name="connsiteX45" fmla="*/ 0 w 5149751"/>
              <a:gd name="connsiteY45" fmla="*/ 1295121 h 3346171"/>
              <a:gd name="connsiteX46" fmla="*/ 3359 w 5149751"/>
              <a:gd name="connsiteY46" fmla="*/ 1226858 h 3346171"/>
              <a:gd name="connsiteX47" fmla="*/ 11757 w 5149751"/>
              <a:gd name="connsiteY47" fmla="*/ 1166533 h 3346171"/>
              <a:gd name="connsiteX48" fmla="*/ 23514 w 5149751"/>
              <a:gd name="connsiteY48" fmla="*/ 1114146 h 3346171"/>
              <a:gd name="connsiteX49" fmla="*/ 38631 w 5149751"/>
              <a:gd name="connsiteY49" fmla="*/ 1068108 h 3346171"/>
              <a:gd name="connsiteX50" fmla="*/ 55427 w 5149751"/>
              <a:gd name="connsiteY50" fmla="*/ 1025246 h 3346171"/>
              <a:gd name="connsiteX51" fmla="*/ 75582 w 5149751"/>
              <a:gd name="connsiteY51" fmla="*/ 987146 h 3346171"/>
              <a:gd name="connsiteX52" fmla="*/ 115892 w 5149751"/>
              <a:gd name="connsiteY52" fmla="*/ 912533 h 3346171"/>
              <a:gd name="connsiteX53" fmla="*/ 134368 w 5149751"/>
              <a:gd name="connsiteY53" fmla="*/ 874433 h 3346171"/>
              <a:gd name="connsiteX54" fmla="*/ 152844 w 5149751"/>
              <a:gd name="connsiteY54" fmla="*/ 831571 h 3346171"/>
              <a:gd name="connsiteX55" fmla="*/ 167959 w 5149751"/>
              <a:gd name="connsiteY55" fmla="*/ 785533 h 3346171"/>
              <a:gd name="connsiteX56" fmla="*/ 178037 w 5149751"/>
              <a:gd name="connsiteY56" fmla="*/ 733146 h 3346171"/>
              <a:gd name="connsiteX57" fmla="*/ 188115 w 5149751"/>
              <a:gd name="connsiteY57" fmla="*/ 674408 h 3346171"/>
              <a:gd name="connsiteX58" fmla="*/ 189795 w 5149751"/>
              <a:gd name="connsiteY58" fmla="*/ 604558 h 3346171"/>
              <a:gd name="connsiteX59" fmla="*/ 188115 w 5149751"/>
              <a:gd name="connsiteY59" fmla="*/ 536296 h 3346171"/>
              <a:gd name="connsiteX60" fmla="*/ 178037 w 5149751"/>
              <a:gd name="connsiteY60" fmla="*/ 475971 h 3346171"/>
              <a:gd name="connsiteX61" fmla="*/ 167959 w 5149751"/>
              <a:gd name="connsiteY61" fmla="*/ 423583 h 3346171"/>
              <a:gd name="connsiteX62" fmla="*/ 152844 w 5149751"/>
              <a:gd name="connsiteY62" fmla="*/ 379133 h 3346171"/>
              <a:gd name="connsiteX63" fmla="*/ 134368 w 5149751"/>
              <a:gd name="connsiteY63" fmla="*/ 336271 h 3346171"/>
              <a:gd name="connsiteX64" fmla="*/ 115892 w 5149751"/>
              <a:gd name="connsiteY64" fmla="*/ 299758 h 3346171"/>
              <a:gd name="connsiteX65" fmla="*/ 75582 w 5149751"/>
              <a:gd name="connsiteY65" fmla="*/ 225146 h 3346171"/>
              <a:gd name="connsiteX66" fmla="*/ 55427 w 5149751"/>
              <a:gd name="connsiteY66" fmla="*/ 185458 h 3346171"/>
              <a:gd name="connsiteX67" fmla="*/ 38631 w 5149751"/>
              <a:gd name="connsiteY67" fmla="*/ 144183 h 3346171"/>
              <a:gd name="connsiteX68" fmla="*/ 23514 w 5149751"/>
              <a:gd name="connsiteY68" fmla="*/ 98146 h 3346171"/>
              <a:gd name="connsiteX69" fmla="*/ 11757 w 5149751"/>
              <a:gd name="connsiteY69" fmla="*/ 45758 h 33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CF4553-9AE1-4C8A-BBAF-45630BB2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8313443" y="753739"/>
            <a:ext cx="2810590" cy="18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404174A-8FA3-48D4-BD3A-2DEFBC18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8319693" y="4250553"/>
            <a:ext cx="2803089" cy="186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84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Algemeen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1795129"/>
            <a:ext cx="4964065" cy="47580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Afwezig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Verwittig de school of stuur een mailtje naar de </a:t>
            </a:r>
            <a:r>
              <a:rPr lang="nl-BE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klasj</a:t>
            </a:r>
            <a:r>
              <a:rPr lang="nl-B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uf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Doktersattest 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of bewijs van afwezigheid bezorgen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Ieder kind heeft Z-briefjes die eventueel gebruikt kunnen worden indien je niet naar de dokter gaat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Maximum 3 dagen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Maximum 4 per jaar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Te vinden op de schoolwebsite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nl-BE" sz="18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>
              <a:lnSpc>
                <a:spcPct val="100000"/>
              </a:lnSpc>
            </a:pPr>
            <a:r>
              <a:rPr lang="nl-BE" sz="17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Verjaardag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Traktaties mogen terug maar dit is uiteraard niet verplicht!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nl-NL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   Geen chips, snoep, drinken of ijsjes</a:t>
            </a:r>
            <a:endParaRPr lang="nl-BE" sz="17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9218" name="Picture 2" descr="Geen beschrijving beschikbaar.">
            <a:extLst>
              <a:ext uri="{FF2B5EF4-FFF2-40B4-BE49-F238E27FC236}">
                <a16:creationId xmlns:a16="http://schemas.microsoft.com/office/drawing/2014/main" id="{23869ECD-DC01-4695-9345-F76687E1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53" y="1458893"/>
            <a:ext cx="2653748" cy="353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1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EBDF2-215C-4522-9A20-C32231E9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B677A9-6D60-4AFF-998C-551A7642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07363"/>
            <a:ext cx="10178322" cy="549527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Bewaking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Voor schooltijd: vanaf 8.15 uur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Na schooltijd: tot 17.00 uur op school, nadien naar </a:t>
            </a:r>
            <a:r>
              <a:rPr lang="nl-BE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Stekelbees</a:t>
            </a:r>
            <a:endParaRPr lang="nl-BE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Indien langer dan 16.10 uur in de </a:t>
            </a:r>
            <a:r>
              <a:rPr lang="nl-BE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nabewaking</a:t>
            </a: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 verplicht naar de huiswerkklas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Turnen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1u op maandag en donderdag  breng het turngerief zo snel mogelijk mee indien dit nog niet in orde is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Zwemmen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 alle scholen van de gemeente gelijkgesteld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</a:rPr>
              <a:t>12 beurten van 45 minuten voor het 2</a:t>
            </a:r>
            <a:r>
              <a:rPr lang="nl-BE" sz="1800" baseline="30000" dirty="0">
                <a:solidFill>
                  <a:schemeClr val="tx1"/>
                </a:solidFill>
                <a:latin typeface="Typewriter_Condensed" panose="02000509000000020004" pitchFamily="49" charset="0"/>
              </a:rPr>
              <a:t>de </a:t>
            </a: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</a:rPr>
              <a:t>leerjaar 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</a:rPr>
              <a:t>Dinsdagmiddag vanaf december </a:t>
            </a: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blijven ineten want we vertrekken al om 12u20 met de bus!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Allemaal lesgevers van het zwembad zelf  in het zwembad hebben zij de leiding en bepalen zij de manier van lesgeven bv. zonder duikbril, met of zonder veiligheidsband, niveaugroep,…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Gelieve die dag gemakkelijke kledij aan te doen en hier de naam in te noteren, zoals ook in het zwemgerief</a:t>
            </a:r>
          </a:p>
        </p:txBody>
      </p:sp>
      <p:pic>
        <p:nvPicPr>
          <p:cNvPr id="4" name="Picture 2" descr="Leendert Jan Vis">
            <a:extLst>
              <a:ext uri="{FF2B5EF4-FFF2-40B4-BE49-F238E27FC236}">
                <a16:creationId xmlns:a16="http://schemas.microsoft.com/office/drawing/2014/main" id="{69DC77EB-1AE9-4050-8963-028E11E8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955" y="235824"/>
            <a:ext cx="3902582" cy="143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47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Algemeen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1885949"/>
            <a:ext cx="4964065" cy="47910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BE" sz="21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Eten en drinken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Voormiddag speeltijd: fruit en drinken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Middag: eigen drinken + boterhammen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Namiddag speeltijd: koek of fruit en drinken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Woensdag: water en fruit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Gelieve alle potjes, drinkbussen, brooddozen te voorzien van een naam!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Vind je iets niet terug? Kijk in de bruine bak van de verloren voorwerpen op de speelplaats</a:t>
            </a:r>
          </a:p>
          <a:p>
            <a:pPr>
              <a:lnSpc>
                <a:spcPct val="100000"/>
              </a:lnSpc>
            </a:pPr>
            <a:r>
              <a:rPr lang="nl-BE" sz="21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Ruildag</a:t>
            </a:r>
            <a:r>
              <a:rPr lang="nl-BE" sz="21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Enkel op vrijdag mag eigen speelgoed (bv. Pokémonkaarten) meegenomen worden. Dit is geheel op eigen verantwoordelijkheid. Denk dus goed na of je bepaald speelgoed wel wilt meebrengen.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nl-BE" sz="11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nl-BE" sz="11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nl-BE" sz="11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050" name="Picture 2" descr="Pin van Alexandra Verhees op Dagritme | Eten en drinken, Eten, Vis">
            <a:extLst>
              <a:ext uri="{FF2B5EF4-FFF2-40B4-BE49-F238E27FC236}">
                <a16:creationId xmlns:a16="http://schemas.microsoft.com/office/drawing/2014/main" id="{56C4B671-423D-4CA2-8A0A-AEF21883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89" y="1823120"/>
            <a:ext cx="280987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65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Algemeen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1724025"/>
            <a:ext cx="4964065" cy="415556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nl-BE" sz="8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nl-BE" sz="17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Problemen?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BE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</a:t>
            </a: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Neem zeker contact op!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 de rij (juf Jitse heeft op dinsdag huiswerkklas)</a:t>
            </a:r>
            <a:endParaRPr lang="nl-BE" sz="17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Via het agendablad  zeg best nog eens goed tegen uw kind dat hij / zij dit aan de juf moet laten lezen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Via mail: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BE" sz="17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  <a:hlinkClick r:id="rId2"/>
              </a:rPr>
              <a:t>l2a@materdeigooreind.be</a:t>
            </a:r>
            <a:endParaRPr lang="nl-BE" sz="1700" u="sng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17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  <a:hlinkClick r:id="rId3"/>
              </a:rPr>
              <a:t>l</a:t>
            </a:r>
            <a:r>
              <a:rPr lang="nl-BE" sz="17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  <a:hlinkClick r:id="rId3"/>
              </a:rPr>
              <a:t>2b@materdeigooreind.be</a:t>
            </a:r>
            <a:r>
              <a:rPr lang="nl-BE" sz="17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Via schooltelefoon: </a:t>
            </a:r>
            <a:r>
              <a:rPr lang="nl-BE" sz="1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ypewriter_Condensed" panose="02000509000000020004" pitchFamily="49" charset="0"/>
              </a:rPr>
              <a:t>03 663 52 70</a:t>
            </a:r>
            <a:endParaRPr lang="nl-BE" sz="1700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2" descr="Afbeeldingsresultaat voor vragen">
            <a:extLst>
              <a:ext uri="{FF2B5EF4-FFF2-40B4-BE49-F238E27FC236}">
                <a16:creationId xmlns:a16="http://schemas.microsoft.com/office/drawing/2014/main" id="{34B8B107-8BFA-42A0-B82D-40108BF3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8821" y="1619392"/>
            <a:ext cx="2638212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961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121423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nl-BE" sz="6000" b="1" dirty="0"/>
              <a:t>Bedankt voor uw aandacht!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i="1" dirty="0"/>
              <a:t> </a:t>
            </a:r>
          </a:p>
        </p:txBody>
      </p:sp>
      <p:pic>
        <p:nvPicPr>
          <p:cNvPr id="4" name="video-1631103360">
            <a:hlinkClick r:id="" action="ppaction://media"/>
            <a:extLst>
              <a:ext uri="{FF2B5EF4-FFF2-40B4-BE49-F238E27FC236}">
                <a16:creationId xmlns:a16="http://schemas.microsoft.com/office/drawing/2014/main" id="{8E9727A3-9412-495E-AE12-3BE309D7F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494576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6340851" cy="1681709"/>
          </a:xfrm>
        </p:spPr>
        <p:txBody>
          <a:bodyPr>
            <a:normAutofit/>
          </a:bodyPr>
          <a:lstStyle/>
          <a:p>
            <a:r>
              <a:rPr lang="nl-BE" b="1" dirty="0"/>
              <a:t>Godsdienst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3799" y="2047461"/>
            <a:ext cx="6340855" cy="4006205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In de klas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</a:rPr>
              <a:t>3 lesuren per week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</a:rPr>
              <a:t>    </a:t>
            </a: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</a:t>
            </a:r>
            <a:r>
              <a:rPr lang="nl-BE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in contract</a:t>
            </a:r>
            <a:endParaRPr lang="nl-BE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Werken in thema’s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/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Communie</a:t>
            </a:r>
            <a:r>
              <a:rPr lang="nl-BE" b="1" u="sng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Nog geen datum doorgekregen.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/>
                </a:solidFill>
                <a:latin typeface="Typewriter_Condensed" panose="02000509000000020004" pitchFamily="49" charset="0"/>
              </a:rPr>
              <a:t>Dit wordt door de parochie georganiseerd. In de klas wordt normaal op het einde alleen nog extra geoefend op de liedjes en dansjes.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BE" sz="1100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sz="1100" dirty="0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552" y="4651512"/>
            <a:ext cx="1877482" cy="18774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305A720-E270-4C9C-BA9B-55F238C6D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57" y="257452"/>
            <a:ext cx="2025396" cy="27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630C6E-CAAE-4663-8F5D-11A94385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NL" dirty="0"/>
              <a:t>MUZISCHE VORMING</a:t>
            </a:r>
            <a:endParaRPr lang="nl-BE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F2F0DF-886C-4C74-B634-BD05EAB9D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667000"/>
            <a:ext cx="4964065" cy="3212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In de klas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3 lesuren per week 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  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Verschillende domeinen: beeld, drama, bewegingsexpressie en muziek</a:t>
            </a: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8194" name="Picture 2" descr="Geen beschrijving beschikbaar.">
            <a:extLst>
              <a:ext uri="{FF2B5EF4-FFF2-40B4-BE49-F238E27FC236}">
                <a16:creationId xmlns:a16="http://schemas.microsoft.com/office/drawing/2014/main" id="{1B4A2FAE-13A6-4C81-AAEC-2809E5E9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1428" y="1619392"/>
            <a:ext cx="2412999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69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WO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2441774"/>
            <a:ext cx="4964065" cy="3437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In de klas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5 lesuren per week 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    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</a:t>
            </a:r>
            <a:r>
              <a:rPr lang="nl-B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in contract</a:t>
            </a: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Werken in thema’s gebaseerd op ‘Mikado’</a:t>
            </a:r>
          </a:p>
          <a:p>
            <a:pPr marL="457200" lvl="1" indent="0"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Uitstapjes: enkele in Gooreind</a:t>
            </a: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8A1B3A-521E-44D3-9BA9-72D0D834D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57" y="1893585"/>
            <a:ext cx="3571220" cy="26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WO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1853852"/>
            <a:ext cx="4964065" cy="40257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nl-BE" sz="1800" b="1" u="sng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Thuis 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Per thema een oefenblad als huiswerk ter voorbereiding op de toets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Verspreiden over meerdere dagen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Er moet nog niet extra gestudeerd worden in het 2</a:t>
            </a:r>
            <a:r>
              <a:rPr lang="nl-BE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de</a:t>
            </a: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 leerjaar. Enkel het oefenblad maken is voldoende.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Afbeelding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5095939" cy="1681709"/>
          </a:xfrm>
        </p:spPr>
        <p:txBody>
          <a:bodyPr>
            <a:normAutofit/>
          </a:bodyPr>
          <a:lstStyle/>
          <a:p>
            <a:r>
              <a:rPr lang="nl-BE" b="1"/>
              <a:t>Taal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3798" y="1578279"/>
            <a:ext cx="6522425" cy="5068052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21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21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In de klas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</a:rPr>
              <a:t>5 domeinen: lezen, luisteren, spreken, schrijven en taalsystematiek</a:t>
            </a: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Lezen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Leesmoment op schoolniveau: elke morgen 15 minuten lezen op hun niveau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Technisch lezen: elke dag leeskaart met woordenrijtjes lezen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AVI-testen: januari / einde schooljaar (richtnorm: AVI 5)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Gewone taallessen zijn geïntegreerd in de WO-thema’s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Contractwerk: verdere </a:t>
            </a:r>
            <a:r>
              <a:rPr lang="nl-BE" sz="2100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van de verschillende domeinen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Bib: 1 keer per maand (boeken blijven in de klas)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D937061-973E-4015-BC56-55A37A0F1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20" y="3217331"/>
            <a:ext cx="2571750" cy="3429000"/>
          </a:xfrm>
          <a:prstGeom prst="rect">
            <a:avLst/>
          </a:prstGeom>
        </p:spPr>
      </p:pic>
      <p:pic>
        <p:nvPicPr>
          <p:cNvPr id="2050" name="Picture 2" descr="53J Book Art Poster White Llama Reading Book Wall Art Book | Etsy">
            <a:extLst>
              <a:ext uri="{FF2B5EF4-FFF2-40B4-BE49-F238E27FC236}">
                <a16:creationId xmlns:a16="http://schemas.microsoft.com/office/drawing/2014/main" id="{885FB306-EDC7-4F31-ABDA-4F06B72D7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5720" r="18355" b="5259"/>
          <a:stretch/>
        </p:blipFill>
        <p:spPr bwMode="auto">
          <a:xfrm>
            <a:off x="7752127" y="120876"/>
            <a:ext cx="14846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4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>
            <a:normAutofit/>
          </a:bodyPr>
          <a:lstStyle/>
          <a:p>
            <a:r>
              <a:rPr lang="nl-BE" b="1" dirty="0"/>
              <a:t>Taal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1678" y="2104373"/>
            <a:ext cx="5424695" cy="44717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18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Thuis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</a:rPr>
              <a:t>Regelmatig luidop lezen: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Dinsdag en donderdag: leeskaart op AVI ~ begrijpend lezen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Dagelijks: leeskaart met woordenrijtjes ~ technisch lezen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dirty="0">
              <a:solidFill>
                <a:schemeClr val="tx1">
                  <a:lumMod val="85000"/>
                  <a:lumOff val="15000"/>
                </a:schemeClr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Toetsen van de verschillende domeinen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Worden niet aangekondigd  niet voor oefenen thuis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Afbeelding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7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5095939" cy="1681709"/>
          </a:xfrm>
        </p:spPr>
        <p:txBody>
          <a:bodyPr>
            <a:normAutofit/>
          </a:bodyPr>
          <a:lstStyle/>
          <a:p>
            <a:r>
              <a:rPr lang="nl-BE" b="1" dirty="0"/>
              <a:t>Spelling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3799" y="1908699"/>
            <a:ext cx="5423536" cy="4737632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21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Werkwijze:</a:t>
            </a:r>
          </a:p>
          <a:p>
            <a:pPr>
              <a:lnSpc>
                <a:spcPct val="100000"/>
              </a:lnSpc>
            </a:pPr>
            <a:r>
              <a:rPr lang="nl-BE" sz="2100" b="1" u="sng" dirty="0">
                <a:solidFill>
                  <a:schemeClr val="tx1"/>
                </a:solidFill>
                <a:latin typeface="Typewriter_Condensed" panose="02000509000000020004" pitchFamily="49" charset="0"/>
              </a:rPr>
              <a:t>In de klas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</a:rPr>
              <a:t>Maandag </a:t>
            </a: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 nieuw woordpakket aanleren + </a:t>
            </a:r>
            <a:r>
              <a:rPr lang="nl-BE" sz="2100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Woensdag  </a:t>
            </a:r>
            <a:r>
              <a:rPr lang="nl-BE" sz="2100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+ oefendictee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Tijdens contract  verdere </a:t>
            </a:r>
            <a:r>
              <a:rPr lang="nl-BE" sz="2100" dirty="0" err="1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inoefening</a:t>
            </a: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(computer, partnerdictee, spelletjes…)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Vrijdag  dictee  niet op rapport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Woorden uit het woordpakket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Andere woorden met dezelfde moeilijkheid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Zinnen 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nl-BE" sz="2100" dirty="0">
              <a:solidFill>
                <a:schemeClr val="tx1"/>
              </a:solidFill>
              <a:latin typeface="Typewriter_Condensed" panose="02000509000000020004" pitchFamily="49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Volgende week tijdens contract  remediëring / verrijking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nl-BE" sz="2100" dirty="0">
                <a:solidFill>
                  <a:schemeClr val="tx1"/>
                </a:solidFill>
                <a:latin typeface="Typewriter_Condensed" panose="02000509000000020004" pitchFamily="49" charset="0"/>
                <a:sym typeface="Wingdings" panose="05000000000000000000" pitchFamily="2" charset="2"/>
              </a:rPr>
              <a:t>   (computer, partnerdictee, spelletjes, bij de juf…)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nl-BE" sz="7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24" y="211668"/>
            <a:ext cx="1551261" cy="1551261"/>
          </a:xfrm>
          <a:prstGeom prst="rect">
            <a:avLst/>
          </a:prstGeom>
        </p:spPr>
      </p:pic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BEEF4B-7088-4184-87A0-F88DC6FBF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2" t="11327" r="17264" b="10739"/>
          <a:stretch/>
        </p:blipFill>
        <p:spPr>
          <a:xfrm>
            <a:off x="9241849" y="3216320"/>
            <a:ext cx="2249052" cy="34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1153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1192</Words>
  <Application>Microsoft Office PowerPoint</Application>
  <PresentationFormat>Breedbeeld</PresentationFormat>
  <Paragraphs>224</Paragraphs>
  <Slides>24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2" baseType="lpstr">
      <vt:lpstr>Arial</vt:lpstr>
      <vt:lpstr>Calibri</vt:lpstr>
      <vt:lpstr>Courier New</vt:lpstr>
      <vt:lpstr>Gill Sans MT</vt:lpstr>
      <vt:lpstr>Impact</vt:lpstr>
      <vt:lpstr>Typewriter_Condensed</vt:lpstr>
      <vt:lpstr>Wingdings</vt:lpstr>
      <vt:lpstr>Badge</vt:lpstr>
      <vt:lpstr>Welkom in het 2de leerjaar! </vt:lpstr>
      <vt:lpstr>WIE zijn wij?</vt:lpstr>
      <vt:lpstr>Godsdienst</vt:lpstr>
      <vt:lpstr>MUZISCHE VORMING</vt:lpstr>
      <vt:lpstr>WO</vt:lpstr>
      <vt:lpstr>WO</vt:lpstr>
      <vt:lpstr>Taal</vt:lpstr>
      <vt:lpstr>Taal</vt:lpstr>
      <vt:lpstr>Spelling</vt:lpstr>
      <vt:lpstr>Spelling</vt:lpstr>
      <vt:lpstr>Schrift</vt:lpstr>
      <vt:lpstr>Schrift</vt:lpstr>
      <vt:lpstr>Wiskunde</vt:lpstr>
      <vt:lpstr>Wiskunde</vt:lpstr>
      <vt:lpstr>Wiskunde</vt:lpstr>
      <vt:lpstr>Wiskunde</vt:lpstr>
      <vt:lpstr>Contractwerk</vt:lpstr>
      <vt:lpstr>Zorg in onze school</vt:lpstr>
      <vt:lpstr>Algemeen</vt:lpstr>
      <vt:lpstr>Algemeen</vt:lpstr>
      <vt:lpstr>algemeen</vt:lpstr>
      <vt:lpstr>Algemeen</vt:lpstr>
      <vt:lpstr>Algemeen</vt:lpstr>
      <vt:lpstr>Bedankt voor uw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in het 2de leerjaar!</dc:title>
  <dc:creator>joppe vermeulen</dc:creator>
  <cp:lastModifiedBy>joppe vermeulen</cp:lastModifiedBy>
  <cp:revision>11</cp:revision>
  <dcterms:created xsi:type="dcterms:W3CDTF">2020-09-08T19:12:06Z</dcterms:created>
  <dcterms:modified xsi:type="dcterms:W3CDTF">2021-09-08T16:53:35Z</dcterms:modified>
</cp:coreProperties>
</file>